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8" r:id="rId1"/>
  </p:sldMasterIdLst>
  <p:notesMasterIdLst>
    <p:notesMasterId r:id="rId15"/>
  </p:notesMasterIdLst>
  <p:sldIdLst>
    <p:sldId id="256" r:id="rId2"/>
    <p:sldId id="257" r:id="rId3"/>
    <p:sldId id="264" r:id="rId4"/>
    <p:sldId id="260" r:id="rId5"/>
    <p:sldId id="258" r:id="rId6"/>
    <p:sldId id="265" r:id="rId7"/>
    <p:sldId id="259" r:id="rId8"/>
    <p:sldId id="266" r:id="rId9"/>
    <p:sldId id="267" r:id="rId10"/>
    <p:sldId id="262" r:id="rId11"/>
    <p:sldId id="263" r:id="rId12"/>
    <p:sldId id="261" r:id="rId13"/>
    <p:sldId id="269" r:id="rId1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>
        <p:scale>
          <a:sx n="74" d="100"/>
          <a:sy n="74" d="100"/>
        </p:scale>
        <p:origin x="-1032" y="-36"/>
      </p:cViewPr>
      <p:guideLst>
        <p:guide orient="horz" pos="2160"/>
        <p:guide pos="2880"/>
      </p:guideLst>
    </p:cSldViewPr>
  </p:slid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2844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dirty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16AEFB74-6245-4D21-B8E0-95450B1FD834}" type="datetimeFigureOut">
              <a:rPr lang="ru-RU"/>
              <a:pPr>
                <a:defRPr/>
              </a:pPr>
              <a:t>09.11.2019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dirty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D5974F9A-55D9-40BF-AE9A-4CC4CEB0F05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4603958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5974F9A-55D9-40BF-AE9A-4CC4CEB0F054}" type="slidenum">
              <a:rPr lang="ru-RU" smtClean="0"/>
              <a:pPr>
                <a:defRPr/>
              </a:pPr>
              <a:t>1</a:t>
            </a:fld>
            <a:endParaRPr lang="ru-RU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76875" cy="4106863"/>
          </a:xfrm>
          <a:noFill/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55000" lnSpcReduction="20000"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24579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AEA84-C73F-4884-A922-DCA4CC5949B5}" type="slidenum">
              <a:rPr lang="ru-RU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-14225588" y="-11796713"/>
            <a:ext cx="16651288" cy="12490451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76875" cy="4106863"/>
          </a:xfrm>
          <a:noFill/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-14225588" y="-11796713"/>
            <a:ext cx="16651288" cy="12490451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76875" cy="4106863"/>
          </a:xfrm>
          <a:noFill/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76875" cy="4106863"/>
          </a:xfrm>
          <a:noFill/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F3A806D4-122E-4BD9-9FC5-61AE95A3C0C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6778889F-1F88-4F3F-A90B-3C42F51E1DFC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5945A43D-F703-4179-917A-6845CFE0B10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>
  <p:cSld name="Заголовок, клип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Клип 2"/>
          <p:cNvSpPr>
            <a:spLocks noGrp="1"/>
          </p:cNvSpPr>
          <p:nvPr>
            <p:ph type="clipArt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ru-RU" noProof="0" dirty="0" smtClean="0"/>
              <a:t>Вставка клипа</a:t>
            </a:r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7E60EE-7680-4BE7-8EF6-A6BBB9E0D48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2F9016A-1F8A-47BB-A559-8C305A350BE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pPr>
              <a:defRPr/>
            </a:pPr>
            <a:fld id="{16E66DBC-6D8A-4421-BC2E-81C5A86F50E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24CE13A0-5926-4FAD-8F91-88039846EFF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AB27300-2B0A-4CDB-8E8A-657B2298439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E818C8DE-FE41-40D7-B5B5-60E8F095131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C606D4D0-2CAA-4234-BAF1-649B313A600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C74A8601-0E1B-4B05-9856-472110E7B04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45F2E55-EF3E-49F5-B890-A69CE32B86C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4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04AE7FEE-455E-4E9B-B1EB-7ABA4F68A95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9" r:id="rId1"/>
    <p:sldLayoutId id="2147483780" r:id="rId2"/>
    <p:sldLayoutId id="2147483781" r:id="rId3"/>
    <p:sldLayoutId id="2147483782" r:id="rId4"/>
    <p:sldLayoutId id="2147483783" r:id="rId5"/>
    <p:sldLayoutId id="2147483784" r:id="rId6"/>
    <p:sldLayoutId id="2147483785" r:id="rId7"/>
    <p:sldLayoutId id="2147483786" r:id="rId8"/>
    <p:sldLayoutId id="2147483787" r:id="rId9"/>
    <p:sldLayoutId id="2147483788" r:id="rId10"/>
    <p:sldLayoutId id="2147483789" r:id="rId11"/>
    <p:sldLayoutId id="2147483790" r:id="rId12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4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914400"/>
            <a:ext cx="7773988" cy="5610225"/>
          </a:xfrm>
        </p:spPr>
        <p:txBody>
          <a:bodyPr/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</p:txBody>
      </p:sp>
      <p:pic>
        <p:nvPicPr>
          <p:cNvPr id="15363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3568" y="0"/>
            <a:ext cx="3600400" cy="2448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1259632" y="2996952"/>
            <a:ext cx="5544616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66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Тревожность</a:t>
            </a:r>
            <a:endParaRPr lang="ru-RU" sz="6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19458" name="Picture 2" descr="Картинки по запросу ситуация успеха ребенка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139952" y="1196752"/>
            <a:ext cx="2857500" cy="2009776"/>
          </a:xfrm>
          <a:prstGeom prst="rect">
            <a:avLst/>
          </a:prstGeom>
          <a:noFill/>
        </p:spPr>
      </p:pic>
      <p:pic>
        <p:nvPicPr>
          <p:cNvPr id="19460" name="Picture 4" descr="Похожее изображение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043609" y="4365104"/>
            <a:ext cx="5688632" cy="216024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ext Box 1"/>
          <p:cNvSpPr txBox="1">
            <a:spLocks noChangeArrowheads="1"/>
          </p:cNvSpPr>
          <p:nvPr/>
        </p:nvSpPr>
        <p:spPr bwMode="auto">
          <a:xfrm>
            <a:off x="539750" y="539750"/>
            <a:ext cx="7559675" cy="1305074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/>
          <a:lstStyle/>
          <a:p>
            <a:pPr algn="ctr">
              <a:lnSpc>
                <a:spcPct val="15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000" b="1" dirty="0">
                <a:solidFill>
                  <a:srgbClr val="000000"/>
                </a:solidFill>
                <a:latin typeface="Century Schoolbook" pitchFamily="18" charset="0"/>
                <a:ea typeface="MS Gothic"/>
                <a:cs typeface="MS Gothic"/>
              </a:rPr>
              <a:t>КАК </a:t>
            </a:r>
            <a:r>
              <a:rPr lang="ru-RU" sz="2000" b="1" dirty="0" smtClean="0">
                <a:solidFill>
                  <a:srgbClr val="000000"/>
                </a:solidFill>
                <a:latin typeface="Century Schoolbook" pitchFamily="18" charset="0"/>
                <a:ea typeface="MS Gothic"/>
                <a:cs typeface="MS Gothic"/>
              </a:rPr>
              <a:t>БОРОТЬСЯ </a:t>
            </a:r>
          </a:p>
          <a:p>
            <a:pPr algn="ctr">
              <a:lnSpc>
                <a:spcPct val="15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000" b="1" dirty="0" smtClean="0">
                <a:solidFill>
                  <a:srgbClr val="000000"/>
                </a:solidFill>
                <a:latin typeface="Century Schoolbook" pitchFamily="18" charset="0"/>
                <a:ea typeface="MS Gothic"/>
                <a:cs typeface="MS Gothic"/>
              </a:rPr>
              <a:t>СО </a:t>
            </a:r>
            <a:r>
              <a:rPr lang="ru-RU" sz="2000" b="1" dirty="0">
                <a:solidFill>
                  <a:srgbClr val="000000"/>
                </a:solidFill>
                <a:latin typeface="Century Schoolbook" pitchFamily="18" charset="0"/>
                <a:ea typeface="MS Gothic"/>
                <a:cs typeface="MS Gothic"/>
              </a:rPr>
              <a:t>ШКОЛЬНОЙ ТРЕВОЖНОСТЬЮ?</a:t>
            </a:r>
          </a:p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800" dirty="0" smtClean="0">
                <a:solidFill>
                  <a:srgbClr val="000000"/>
                </a:solidFill>
                <a:latin typeface="Century Schoolbook" pitchFamily="18" charset="0"/>
                <a:ea typeface="MS Gothic"/>
                <a:cs typeface="MS Gothic"/>
              </a:rPr>
              <a:t>Главное</a:t>
            </a:r>
            <a:r>
              <a:rPr lang="ru-RU" sz="2800" dirty="0">
                <a:solidFill>
                  <a:srgbClr val="000000"/>
                </a:solidFill>
                <a:latin typeface="Century Schoolbook" pitchFamily="18" charset="0"/>
                <a:ea typeface="MS Gothic"/>
                <a:cs typeface="MS Gothic"/>
              </a:rPr>
              <a:t>, что должны сделать взрослые </a:t>
            </a:r>
            <a:r>
              <a:rPr lang="ru-RU" sz="2800" dirty="0" smtClean="0">
                <a:solidFill>
                  <a:srgbClr val="000000"/>
                </a:solidFill>
                <a:latin typeface="Century Schoolbook" pitchFamily="18" charset="0"/>
                <a:ea typeface="MS Gothic"/>
                <a:cs typeface="MS Gothic"/>
              </a:rPr>
              <a:t>- </a:t>
            </a:r>
            <a:r>
              <a:rPr lang="ru-RU" sz="2800" dirty="0">
                <a:solidFill>
                  <a:srgbClr val="000000"/>
                </a:solidFill>
                <a:latin typeface="Century Schoolbook" pitchFamily="18" charset="0"/>
                <a:ea typeface="MS Gothic"/>
                <a:cs typeface="MS Gothic"/>
              </a:rPr>
              <a:t>это </a:t>
            </a:r>
            <a:r>
              <a:rPr lang="ru-RU" sz="2800" dirty="0" smtClean="0">
                <a:solidFill>
                  <a:srgbClr val="000000"/>
                </a:solidFill>
                <a:latin typeface="Century Schoolbook" pitchFamily="18" charset="0"/>
                <a:ea typeface="MS Gothic"/>
                <a:cs typeface="MS Gothic"/>
              </a:rPr>
              <a:t>создать для ребенка ситуацию успеха</a:t>
            </a:r>
            <a:r>
              <a:rPr lang="ru-RU" sz="2800" dirty="0">
                <a:solidFill>
                  <a:srgbClr val="000000"/>
                </a:solidFill>
                <a:latin typeface="Century Schoolbook" pitchFamily="18" charset="0"/>
                <a:ea typeface="MS Gothic"/>
                <a:cs typeface="MS Gothic"/>
              </a:rPr>
              <a:t>.</a:t>
            </a:r>
          </a:p>
          <a:p>
            <a:pPr algn="ctr">
              <a:lnSpc>
                <a:spcPct val="15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sz="4000" dirty="0">
              <a:solidFill>
                <a:srgbClr val="000000"/>
              </a:solidFill>
              <a:latin typeface="Century Schoolbook" pitchFamily="18" charset="0"/>
              <a:ea typeface="MS Gothic"/>
              <a:cs typeface="MS Gothic"/>
            </a:endParaRPr>
          </a:p>
        </p:txBody>
      </p:sp>
      <p:pic>
        <p:nvPicPr>
          <p:cNvPr id="8194" name="Picture 2" descr="Картинки по запросу ситуация успеха ребенка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2492896"/>
            <a:ext cx="5976664" cy="4147939"/>
          </a:xfrm>
          <a:prstGeom prst="rect">
            <a:avLst/>
          </a:prstGeom>
          <a:noFill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ext Box 1"/>
          <p:cNvSpPr txBox="1">
            <a:spLocks noChangeArrowheads="1"/>
          </p:cNvSpPr>
          <p:nvPr/>
        </p:nvSpPr>
        <p:spPr bwMode="auto">
          <a:xfrm>
            <a:off x="1043608" y="332656"/>
            <a:ext cx="7055817" cy="581573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/>
          <a:lstStyle/>
          <a:p>
            <a:pPr algn="ctr">
              <a:lnSpc>
                <a:spcPct val="15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1800" b="1" dirty="0" smtClean="0">
                <a:solidFill>
                  <a:srgbClr val="000000"/>
                </a:solidFill>
                <a:latin typeface="Century Schoolbook" pitchFamily="18" charset="0"/>
                <a:ea typeface="MS Gothic"/>
                <a:cs typeface="MS Gothic"/>
              </a:rPr>
              <a:t>Как справиться </a:t>
            </a:r>
            <a:r>
              <a:rPr lang="ru-RU" sz="1800" b="1" dirty="0">
                <a:solidFill>
                  <a:srgbClr val="000000"/>
                </a:solidFill>
                <a:latin typeface="Century Schoolbook" pitchFamily="18" charset="0"/>
                <a:ea typeface="MS Gothic"/>
                <a:cs typeface="MS Gothic"/>
              </a:rPr>
              <a:t>со школьной тревожностью</a:t>
            </a:r>
            <a:r>
              <a:rPr lang="ru-RU" b="1" dirty="0">
                <a:solidFill>
                  <a:srgbClr val="000000"/>
                </a:solidFill>
                <a:latin typeface="Century Schoolbook" pitchFamily="18" charset="0"/>
                <a:ea typeface="MS Gothic"/>
                <a:cs typeface="MS Gothic"/>
              </a:rPr>
              <a:t>?</a:t>
            </a:r>
          </a:p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sz="1600" dirty="0" smtClean="0">
              <a:solidFill>
                <a:srgbClr val="000000"/>
              </a:solidFill>
              <a:latin typeface="Century Schoolbook" pitchFamily="18" charset="0"/>
              <a:ea typeface="MS Gothic"/>
              <a:cs typeface="MS Gothic"/>
            </a:endParaRPr>
          </a:p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1600" dirty="0" smtClean="0">
                <a:solidFill>
                  <a:srgbClr val="000000"/>
                </a:solidFill>
                <a:latin typeface="Century Schoolbook" pitchFamily="18" charset="0"/>
                <a:ea typeface="MS Gothic"/>
                <a:cs typeface="MS Gothic"/>
              </a:rPr>
              <a:t>- </a:t>
            </a:r>
            <a:r>
              <a:rPr lang="ru-RU" sz="1800" dirty="0">
                <a:solidFill>
                  <a:srgbClr val="000000"/>
                </a:solidFill>
                <a:latin typeface="Century Schoolbook" pitchFamily="18" charset="0"/>
                <a:ea typeface="MS Gothic"/>
                <a:cs typeface="MS Gothic"/>
              </a:rPr>
              <a:t>Ребёнка нужно сравнивать только с самим собой и хвалить его лишь за одно: за улучшение его собственных результатов. </a:t>
            </a:r>
          </a:p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1800" dirty="0">
                <a:solidFill>
                  <a:srgbClr val="000000"/>
                </a:solidFill>
                <a:latin typeface="Century Schoolbook" pitchFamily="18" charset="0"/>
                <a:ea typeface="MS Gothic"/>
                <a:cs typeface="MS Gothic"/>
              </a:rPr>
              <a:t> - Способствуйте повышению самооценки ребёнка, чаще хвалите его, но так, чтобы он знал, за что. </a:t>
            </a:r>
          </a:p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1800" dirty="0">
                <a:solidFill>
                  <a:srgbClr val="000000"/>
                </a:solidFill>
                <a:latin typeface="Century Schoolbook" pitchFamily="18" charset="0"/>
                <a:ea typeface="MS Gothic"/>
                <a:cs typeface="MS Gothic"/>
              </a:rPr>
              <a:t>- Не предъявляйте к ребёнку завышенных требований. </a:t>
            </a:r>
          </a:p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1800" dirty="0">
                <a:solidFill>
                  <a:srgbClr val="000000"/>
                </a:solidFill>
                <a:latin typeface="Century Schoolbook" pitchFamily="18" charset="0"/>
                <a:ea typeface="MS Gothic"/>
                <a:cs typeface="MS Gothic"/>
              </a:rPr>
              <a:t>- Демонстрируйте образцы уверенного поведения, будьте во всём примером ребёнку.</a:t>
            </a:r>
            <a:endParaRPr lang="ru-RU" sz="1800" b="1" dirty="0">
              <a:solidFill>
                <a:srgbClr val="000000"/>
              </a:solidFill>
              <a:latin typeface="Century Schoolbook" pitchFamily="18" charset="0"/>
              <a:ea typeface="MS Gothic"/>
              <a:cs typeface="MS Gothic"/>
            </a:endParaRPr>
          </a:p>
          <a:p>
            <a:pPr algn="just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1800" dirty="0">
                <a:solidFill>
                  <a:srgbClr val="000000"/>
                </a:solidFill>
                <a:latin typeface="Century Schoolbook" pitchFamily="18" charset="0"/>
                <a:cs typeface="Lucida Sans Unicode" pitchFamily="34" charset="0"/>
              </a:rPr>
              <a:t> - Старайтесь делать ребенку меньше замечаний.</a:t>
            </a:r>
          </a:p>
          <a:p>
            <a:pPr algn="just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1800" dirty="0">
                <a:solidFill>
                  <a:srgbClr val="000000"/>
                </a:solidFill>
                <a:cs typeface="Lucida Sans Unicode" pitchFamily="34" charset="0"/>
              </a:rPr>
              <a:t> - Используйте наказание лишь в крайних случаях.</a:t>
            </a:r>
          </a:p>
          <a:p>
            <a:pPr algn="just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1800" dirty="0">
                <a:solidFill>
                  <a:srgbClr val="000000"/>
                </a:solidFill>
                <a:cs typeface="Lucida Sans Unicode" pitchFamily="34" charset="0"/>
              </a:rPr>
              <a:t> - Не унижайте ребенка, наказывая его.</a:t>
            </a:r>
          </a:p>
          <a:p>
            <a:pPr algn="just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1800" dirty="0">
                <a:solidFill>
                  <a:srgbClr val="000000"/>
                </a:solidFill>
                <a:cs typeface="Lucida Sans Unicode" pitchFamily="34" charset="0"/>
              </a:rPr>
              <a:t> - Общаясь с ребенком, не подрывайте авторитет других значимых взрослых людей. </a:t>
            </a:r>
          </a:p>
        </p:txBody>
      </p:sp>
      <p:pic>
        <p:nvPicPr>
          <p:cNvPr id="6146" name="Picture 2" descr="Картинки по запросу успешный ребенок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39952" y="4293096"/>
            <a:ext cx="3888432" cy="2331640"/>
          </a:xfrm>
          <a:prstGeom prst="rect">
            <a:avLst/>
          </a:prstGeom>
          <a:noFill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5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5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5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35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355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355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355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355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355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355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355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355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355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355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355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355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355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355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571500" y="571500"/>
            <a:ext cx="7888288" cy="495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just" hangingPunct="0">
              <a:lnSpc>
                <a:spcPct val="15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sz="2000">
              <a:solidFill>
                <a:srgbClr val="000000"/>
              </a:solidFill>
              <a:latin typeface="Century Schoolbook" pitchFamily="18" charset="0"/>
              <a:ea typeface="MS Gothic"/>
              <a:cs typeface="MS Gothic"/>
            </a:endParaRPr>
          </a:p>
        </p:txBody>
      </p:sp>
      <p:sp>
        <p:nvSpPr>
          <p:cNvPr id="30722" name="Текст 5"/>
          <p:cNvSpPr>
            <a:spLocks noGrp="1"/>
          </p:cNvSpPr>
          <p:nvPr>
            <p:ph type="body" sz="half" idx="2"/>
          </p:nvPr>
        </p:nvSpPr>
        <p:spPr>
          <a:xfrm>
            <a:off x="899592" y="980728"/>
            <a:ext cx="7672387" cy="5167312"/>
          </a:xfrm>
          <a:solidFill>
            <a:schemeClr val="bg1"/>
          </a:solidFill>
        </p:spPr>
        <p:txBody>
          <a:bodyPr/>
          <a:lstStyle/>
          <a:p>
            <a:r>
              <a:rPr lang="ru-RU" i="1" dirty="0" smtClean="0"/>
              <a:t>Любите своего ребенка и относитесь ко всему, что происходит с ним с терпением!</a:t>
            </a:r>
          </a:p>
          <a:p>
            <a:r>
              <a:rPr lang="ru-RU" i="1" dirty="0" smtClean="0"/>
              <a:t>И у Вас все получится!</a:t>
            </a:r>
          </a:p>
        </p:txBody>
      </p:sp>
      <p:pic>
        <p:nvPicPr>
          <p:cNvPr id="4098" name="Picture 2" descr="Картинки по запросу успешный ребенок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9992" y="2420888"/>
            <a:ext cx="3888432" cy="3247629"/>
          </a:xfrm>
          <a:prstGeom prst="rect">
            <a:avLst/>
          </a:prstGeom>
          <a:noFill/>
        </p:spPr>
      </p:pic>
      <p:pic>
        <p:nvPicPr>
          <p:cNvPr id="4100" name="Picture 4" descr="Похожее изображение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59632" y="2996952"/>
            <a:ext cx="3744416" cy="3289548"/>
          </a:xfrm>
          <a:prstGeom prst="rect">
            <a:avLst/>
          </a:prstGeom>
          <a:noFill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 additive="repl">
                                        <p:cTn id="7" dur="1000"/>
                                        <p:tgtEl>
                                          <p:spTgt spid="16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Заголовок 1"/>
          <p:cNvSpPr>
            <a:spLocks noGrp="1"/>
          </p:cNvSpPr>
          <p:nvPr>
            <p:ph type="title"/>
          </p:nvPr>
        </p:nvSpPr>
        <p:spPr>
          <a:xfrm>
            <a:off x="683568" y="2636912"/>
            <a:ext cx="7772400" cy="1143000"/>
          </a:xfrm>
        </p:spPr>
        <p:txBody>
          <a:bodyPr/>
          <a:lstStyle/>
          <a:p>
            <a:pPr algn="ctr"/>
            <a:r>
              <a:rPr lang="ru-RU" dirty="0" smtClean="0"/>
              <a:t>Спасибо за внимание!</a:t>
            </a: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198568" cy="5699720"/>
          </a:xfrm>
          <a:noFill/>
        </p:spPr>
        <p:txBody>
          <a:bodyPr>
            <a:normAutofit fontScale="90000"/>
          </a:bodyPr>
          <a:lstStyle/>
          <a:p>
            <a:pPr algn="ctr" hangingPunct="0">
              <a:lnSpc>
                <a:spcPct val="15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000" b="1" dirty="0" smtClean="0">
                <a:solidFill>
                  <a:srgbClr val="000000"/>
                </a:solidFill>
                <a:latin typeface="Century Schoolbook" pitchFamily="18" charset="0"/>
                <a:cs typeface="Lucida Sans Unicode" pitchFamily="34" charset="0"/>
              </a:rPr>
              <a:t/>
            </a:r>
            <a:br>
              <a:rPr lang="ru-RU" sz="2000" b="1" dirty="0" smtClean="0">
                <a:solidFill>
                  <a:srgbClr val="000000"/>
                </a:solidFill>
                <a:latin typeface="Century Schoolbook" pitchFamily="18" charset="0"/>
                <a:cs typeface="Lucida Sans Unicode" pitchFamily="34" charset="0"/>
              </a:rPr>
            </a:br>
            <a:r>
              <a:rPr lang="ru-RU" sz="2000" b="1" dirty="0" smtClean="0">
                <a:solidFill>
                  <a:srgbClr val="000000"/>
                </a:solidFill>
                <a:latin typeface="Century Schoolbook" pitchFamily="18" charset="0"/>
                <a:cs typeface="Lucida Sans Unicode" pitchFamily="34" charset="0"/>
              </a:rPr>
              <a:t/>
            </a:r>
            <a:br>
              <a:rPr lang="ru-RU" sz="2000" b="1" dirty="0" smtClean="0">
                <a:solidFill>
                  <a:srgbClr val="000000"/>
                </a:solidFill>
                <a:latin typeface="Century Schoolbook" pitchFamily="18" charset="0"/>
                <a:cs typeface="Lucida Sans Unicode" pitchFamily="34" charset="0"/>
              </a:rPr>
            </a:br>
            <a:r>
              <a:rPr lang="ru-RU" sz="2000" b="1" dirty="0" smtClean="0">
                <a:solidFill>
                  <a:srgbClr val="000000"/>
                </a:solidFill>
                <a:latin typeface="Century Schoolbook" pitchFamily="18" charset="0"/>
                <a:cs typeface="Lucida Sans Unicode" pitchFamily="34" charset="0"/>
              </a:rPr>
              <a:t/>
            </a:r>
            <a:br>
              <a:rPr lang="ru-RU" sz="2000" b="1" dirty="0" smtClean="0">
                <a:solidFill>
                  <a:srgbClr val="000000"/>
                </a:solidFill>
                <a:latin typeface="Century Schoolbook" pitchFamily="18" charset="0"/>
                <a:cs typeface="Lucida Sans Unicode" pitchFamily="34" charset="0"/>
              </a:rPr>
            </a:br>
            <a:r>
              <a:rPr lang="ru-RU" sz="2000" b="1" dirty="0" smtClean="0">
                <a:solidFill>
                  <a:srgbClr val="000000"/>
                </a:solidFill>
                <a:latin typeface="Century Schoolbook" pitchFamily="18" charset="0"/>
                <a:cs typeface="Lucida Sans Unicode" pitchFamily="34" charset="0"/>
              </a:rPr>
              <a:t/>
            </a:r>
            <a:br>
              <a:rPr lang="ru-RU" sz="2000" b="1" dirty="0" smtClean="0">
                <a:solidFill>
                  <a:srgbClr val="000000"/>
                </a:solidFill>
                <a:latin typeface="Century Schoolbook" pitchFamily="18" charset="0"/>
                <a:cs typeface="Lucida Sans Unicode" pitchFamily="34" charset="0"/>
              </a:rPr>
            </a:br>
            <a:r>
              <a:rPr lang="ru-RU" sz="2000" b="1" dirty="0" smtClean="0">
                <a:solidFill>
                  <a:srgbClr val="000000"/>
                </a:solidFill>
                <a:latin typeface="Century Schoolbook" pitchFamily="18" charset="0"/>
                <a:cs typeface="Lucida Sans Unicode" pitchFamily="34" charset="0"/>
              </a:rPr>
              <a:t/>
            </a:r>
            <a:br>
              <a:rPr lang="ru-RU" sz="2000" b="1" dirty="0" smtClean="0">
                <a:solidFill>
                  <a:srgbClr val="000000"/>
                </a:solidFill>
                <a:latin typeface="Century Schoolbook" pitchFamily="18" charset="0"/>
                <a:cs typeface="Lucida Sans Unicode" pitchFamily="34" charset="0"/>
              </a:rPr>
            </a:br>
            <a:r>
              <a:rPr lang="ru-RU" sz="2000" b="1" dirty="0" smtClean="0">
                <a:solidFill>
                  <a:srgbClr val="000000"/>
                </a:solidFill>
                <a:latin typeface="Century Schoolbook" pitchFamily="18" charset="0"/>
                <a:cs typeface="Lucida Sans Unicode" pitchFamily="34" charset="0"/>
              </a:rPr>
              <a:t/>
            </a:r>
            <a:br>
              <a:rPr lang="ru-RU" sz="2000" b="1" dirty="0" smtClean="0">
                <a:solidFill>
                  <a:srgbClr val="000000"/>
                </a:solidFill>
                <a:latin typeface="Century Schoolbook" pitchFamily="18" charset="0"/>
                <a:cs typeface="Lucida Sans Unicode" pitchFamily="34" charset="0"/>
              </a:rPr>
            </a:br>
            <a:r>
              <a:rPr lang="ru-RU" sz="2000" b="1" dirty="0" smtClean="0">
                <a:solidFill>
                  <a:srgbClr val="000000"/>
                </a:solidFill>
                <a:latin typeface="Century Schoolbook" pitchFamily="18" charset="0"/>
                <a:cs typeface="Lucida Sans Unicode" pitchFamily="34" charset="0"/>
              </a:rPr>
              <a:t/>
            </a:r>
            <a:br>
              <a:rPr lang="ru-RU" sz="2000" b="1" dirty="0" smtClean="0">
                <a:solidFill>
                  <a:srgbClr val="000000"/>
                </a:solidFill>
                <a:latin typeface="Century Schoolbook" pitchFamily="18" charset="0"/>
                <a:cs typeface="Lucida Sans Unicode" pitchFamily="34" charset="0"/>
              </a:rPr>
            </a:br>
            <a:r>
              <a:rPr lang="ru-RU" sz="2000" b="1" dirty="0" smtClean="0">
                <a:solidFill>
                  <a:srgbClr val="000000"/>
                </a:solidFill>
                <a:latin typeface="Century Schoolbook" pitchFamily="18" charset="0"/>
                <a:cs typeface="Lucida Sans Unicode" pitchFamily="34" charset="0"/>
              </a:rPr>
              <a:t/>
            </a:r>
            <a:br>
              <a:rPr lang="ru-RU" sz="2000" b="1" dirty="0" smtClean="0">
                <a:solidFill>
                  <a:srgbClr val="000000"/>
                </a:solidFill>
                <a:latin typeface="Century Schoolbook" pitchFamily="18" charset="0"/>
                <a:cs typeface="Lucida Sans Unicode" pitchFamily="34" charset="0"/>
              </a:rPr>
            </a:br>
            <a:r>
              <a:rPr lang="ru-RU" sz="2000" b="1" dirty="0" smtClean="0">
                <a:solidFill>
                  <a:srgbClr val="000000"/>
                </a:solidFill>
                <a:latin typeface="Century Schoolbook" pitchFamily="18" charset="0"/>
                <a:cs typeface="Lucida Sans Unicode" pitchFamily="34" charset="0"/>
              </a:rPr>
              <a:t/>
            </a:r>
            <a:br>
              <a:rPr lang="ru-RU" sz="2000" b="1" dirty="0" smtClean="0">
                <a:solidFill>
                  <a:srgbClr val="000000"/>
                </a:solidFill>
                <a:latin typeface="Century Schoolbook" pitchFamily="18" charset="0"/>
                <a:cs typeface="Lucida Sans Unicode" pitchFamily="34" charset="0"/>
              </a:rPr>
            </a:br>
            <a:r>
              <a:rPr lang="ru-RU" sz="2000" b="1" dirty="0" smtClean="0">
                <a:solidFill>
                  <a:srgbClr val="000000"/>
                </a:solidFill>
                <a:latin typeface="Century Schoolbook" pitchFamily="18" charset="0"/>
                <a:cs typeface="Lucida Sans Unicode" pitchFamily="34" charset="0"/>
              </a:rPr>
              <a:t/>
            </a:r>
            <a:br>
              <a:rPr lang="ru-RU" sz="2000" b="1" dirty="0" smtClean="0">
                <a:solidFill>
                  <a:srgbClr val="000000"/>
                </a:solidFill>
                <a:latin typeface="Century Schoolbook" pitchFamily="18" charset="0"/>
                <a:cs typeface="Lucida Sans Unicode" pitchFamily="34" charset="0"/>
              </a:rPr>
            </a:br>
            <a:r>
              <a:rPr lang="ru-RU" sz="2000" dirty="0" smtClean="0">
                <a:solidFill>
                  <a:srgbClr val="000000"/>
                </a:solidFill>
                <a:latin typeface="Century Schoolbook" pitchFamily="18" charset="0"/>
                <a:cs typeface="Lucida Sans Unicode" pitchFamily="34" charset="0"/>
              </a:rPr>
              <a:t/>
            </a:r>
            <a:br>
              <a:rPr lang="ru-RU" sz="2000" dirty="0" smtClean="0">
                <a:solidFill>
                  <a:srgbClr val="000000"/>
                </a:solidFill>
                <a:latin typeface="Century Schoolbook" pitchFamily="18" charset="0"/>
                <a:cs typeface="Lucida Sans Unicode" pitchFamily="34" charset="0"/>
              </a:rPr>
            </a:br>
            <a:r>
              <a:rPr lang="ru-RU" sz="2000" dirty="0" smtClean="0">
                <a:solidFill>
                  <a:srgbClr val="000000"/>
                </a:solidFill>
                <a:latin typeface="Century Schoolbook" pitchFamily="18" charset="0"/>
                <a:cs typeface="Lucida Sans Unicode" pitchFamily="34" charset="0"/>
              </a:rPr>
              <a:t/>
            </a:r>
            <a:br>
              <a:rPr lang="ru-RU" sz="2000" dirty="0" smtClean="0">
                <a:solidFill>
                  <a:srgbClr val="000000"/>
                </a:solidFill>
                <a:latin typeface="Century Schoolbook" pitchFamily="18" charset="0"/>
                <a:cs typeface="Lucida Sans Unicode" pitchFamily="34" charset="0"/>
              </a:rPr>
            </a:br>
            <a:r>
              <a:rPr lang="ru-RU" sz="2000" dirty="0" smtClean="0">
                <a:solidFill>
                  <a:srgbClr val="000000"/>
                </a:solidFill>
                <a:latin typeface="Century Schoolbook" pitchFamily="18" charset="0"/>
                <a:cs typeface="Lucida Sans Unicode" pitchFamily="34" charset="0"/>
              </a:rPr>
              <a:t/>
            </a:r>
            <a:br>
              <a:rPr lang="ru-RU" sz="2000" dirty="0" smtClean="0">
                <a:solidFill>
                  <a:srgbClr val="000000"/>
                </a:solidFill>
                <a:latin typeface="Century Schoolbook" pitchFamily="18" charset="0"/>
                <a:cs typeface="Lucida Sans Unicode" pitchFamily="34" charset="0"/>
              </a:rPr>
            </a:br>
            <a:r>
              <a:rPr lang="ru-RU" sz="2000" dirty="0" smtClean="0">
                <a:solidFill>
                  <a:srgbClr val="000000"/>
                </a:solidFill>
                <a:latin typeface="Century Schoolbook" pitchFamily="18" charset="0"/>
                <a:cs typeface="Lucida Sans Unicode" pitchFamily="34" charset="0"/>
              </a:rPr>
              <a:t/>
            </a:r>
            <a:br>
              <a:rPr lang="ru-RU" sz="2000" dirty="0" smtClean="0">
                <a:solidFill>
                  <a:srgbClr val="000000"/>
                </a:solidFill>
                <a:latin typeface="Century Schoolbook" pitchFamily="18" charset="0"/>
                <a:cs typeface="Lucida Sans Unicode" pitchFamily="34" charset="0"/>
              </a:rPr>
            </a:br>
            <a:r>
              <a:rPr lang="ru-RU" sz="2000" dirty="0" smtClean="0">
                <a:solidFill>
                  <a:srgbClr val="000000"/>
                </a:solidFill>
                <a:latin typeface="Century Schoolbook" pitchFamily="18" charset="0"/>
                <a:cs typeface="Lucida Sans Unicode" pitchFamily="34" charset="0"/>
              </a:rPr>
              <a:t/>
            </a:r>
            <a:br>
              <a:rPr lang="ru-RU" sz="2000" dirty="0" smtClean="0">
                <a:solidFill>
                  <a:srgbClr val="000000"/>
                </a:solidFill>
                <a:latin typeface="Century Schoolbook" pitchFamily="18" charset="0"/>
                <a:cs typeface="Lucida Sans Unicode" pitchFamily="34" charset="0"/>
              </a:rPr>
            </a:br>
            <a:r>
              <a:rPr lang="ru-RU" sz="2000" dirty="0" smtClean="0">
                <a:solidFill>
                  <a:srgbClr val="000000"/>
                </a:solidFill>
                <a:latin typeface="Century Schoolbook" pitchFamily="18" charset="0"/>
                <a:cs typeface="Lucida Sans Unicode" pitchFamily="34" charset="0"/>
              </a:rPr>
              <a:t/>
            </a:r>
            <a:br>
              <a:rPr lang="ru-RU" sz="2000" dirty="0" smtClean="0">
                <a:solidFill>
                  <a:srgbClr val="000000"/>
                </a:solidFill>
                <a:latin typeface="Century Schoolbook" pitchFamily="18" charset="0"/>
                <a:cs typeface="Lucida Sans Unicode" pitchFamily="34" charset="0"/>
              </a:rPr>
            </a:br>
            <a:r>
              <a:rPr lang="ru-RU" sz="2000" dirty="0" smtClean="0">
                <a:solidFill>
                  <a:srgbClr val="000000"/>
                </a:solidFill>
                <a:latin typeface="Century Schoolbook" pitchFamily="18" charset="0"/>
                <a:cs typeface="Lucida Sans Unicode" pitchFamily="34" charset="0"/>
              </a:rPr>
              <a:t/>
            </a:r>
            <a:br>
              <a:rPr lang="ru-RU" sz="2000" dirty="0" smtClean="0">
                <a:solidFill>
                  <a:srgbClr val="000000"/>
                </a:solidFill>
                <a:latin typeface="Century Schoolbook" pitchFamily="18" charset="0"/>
                <a:cs typeface="Lucida Sans Unicode" pitchFamily="34" charset="0"/>
              </a:rPr>
            </a:br>
            <a:r>
              <a:rPr lang="ru-RU" sz="2000" dirty="0" smtClean="0">
                <a:solidFill>
                  <a:srgbClr val="000000"/>
                </a:solidFill>
                <a:latin typeface="Century Schoolbook" pitchFamily="18" charset="0"/>
                <a:cs typeface="Lucida Sans Unicode" pitchFamily="34" charset="0"/>
              </a:rPr>
              <a:t/>
            </a:r>
            <a:br>
              <a:rPr lang="ru-RU" sz="2000" dirty="0" smtClean="0">
                <a:solidFill>
                  <a:srgbClr val="000000"/>
                </a:solidFill>
                <a:latin typeface="Century Schoolbook" pitchFamily="18" charset="0"/>
                <a:cs typeface="Lucida Sans Unicode" pitchFamily="34" charset="0"/>
              </a:rPr>
            </a:br>
            <a:r>
              <a:rPr lang="ru-RU" sz="2000" dirty="0" smtClean="0">
                <a:solidFill>
                  <a:srgbClr val="000000"/>
                </a:solidFill>
                <a:latin typeface="Century Schoolbook" pitchFamily="18" charset="0"/>
                <a:cs typeface="Lucida Sans Unicode" pitchFamily="34" charset="0"/>
              </a:rPr>
              <a:t/>
            </a:r>
            <a:br>
              <a:rPr lang="ru-RU" sz="2000" dirty="0" smtClean="0">
                <a:solidFill>
                  <a:srgbClr val="000000"/>
                </a:solidFill>
                <a:latin typeface="Century Schoolbook" pitchFamily="18" charset="0"/>
                <a:cs typeface="Lucida Sans Unicode" pitchFamily="34" charset="0"/>
              </a:rPr>
            </a:br>
            <a:r>
              <a:rPr lang="ru-RU" sz="2000" dirty="0" smtClean="0">
                <a:solidFill>
                  <a:srgbClr val="000000"/>
                </a:solidFill>
                <a:latin typeface="Century Schoolbook" pitchFamily="18" charset="0"/>
                <a:cs typeface="Lucida Sans Unicode" pitchFamily="34" charset="0"/>
              </a:rPr>
              <a:t/>
            </a:r>
            <a:br>
              <a:rPr lang="ru-RU" sz="2000" dirty="0" smtClean="0">
                <a:solidFill>
                  <a:srgbClr val="000000"/>
                </a:solidFill>
                <a:latin typeface="Century Schoolbook" pitchFamily="18" charset="0"/>
                <a:cs typeface="Lucida Sans Unicode" pitchFamily="34" charset="0"/>
              </a:rPr>
            </a:br>
            <a:r>
              <a:rPr lang="ru-RU" sz="2000" dirty="0" smtClean="0">
                <a:solidFill>
                  <a:srgbClr val="000000"/>
                </a:solidFill>
                <a:latin typeface="Century Schoolbook" pitchFamily="18" charset="0"/>
                <a:cs typeface="Lucida Sans Unicode" pitchFamily="34" charset="0"/>
              </a:rPr>
              <a:t/>
            </a:r>
            <a:br>
              <a:rPr lang="ru-RU" sz="2000" dirty="0" smtClean="0">
                <a:solidFill>
                  <a:srgbClr val="000000"/>
                </a:solidFill>
                <a:latin typeface="Century Schoolbook" pitchFamily="18" charset="0"/>
                <a:cs typeface="Lucida Sans Unicode" pitchFamily="34" charset="0"/>
              </a:rPr>
            </a:br>
            <a:r>
              <a:rPr lang="ru-RU" sz="2000" dirty="0" smtClean="0">
                <a:solidFill>
                  <a:srgbClr val="000000"/>
                </a:solidFill>
                <a:latin typeface="Century Schoolbook" pitchFamily="18" charset="0"/>
                <a:cs typeface="Lucida Sans Unicode" pitchFamily="34" charset="0"/>
              </a:rPr>
              <a:t/>
            </a:r>
            <a:br>
              <a:rPr lang="ru-RU" sz="2000" dirty="0" smtClean="0">
                <a:solidFill>
                  <a:srgbClr val="000000"/>
                </a:solidFill>
                <a:latin typeface="Century Schoolbook" pitchFamily="18" charset="0"/>
                <a:cs typeface="Lucida Sans Unicode" pitchFamily="34" charset="0"/>
              </a:rPr>
            </a:br>
            <a:r>
              <a:rPr lang="ru-RU" sz="2000" dirty="0" smtClean="0">
                <a:solidFill>
                  <a:srgbClr val="000000"/>
                </a:solidFill>
                <a:latin typeface="Century Schoolbook" pitchFamily="18" charset="0"/>
                <a:cs typeface="Lucida Sans Unicode" pitchFamily="34" charset="0"/>
              </a:rPr>
              <a:t/>
            </a:r>
            <a:br>
              <a:rPr lang="ru-RU" sz="2000" dirty="0" smtClean="0">
                <a:solidFill>
                  <a:srgbClr val="000000"/>
                </a:solidFill>
                <a:latin typeface="Century Schoolbook" pitchFamily="18" charset="0"/>
                <a:cs typeface="Lucida Sans Unicode" pitchFamily="34" charset="0"/>
              </a:rPr>
            </a:br>
            <a:r>
              <a:rPr lang="ru-RU" sz="2000" dirty="0" smtClean="0">
                <a:solidFill>
                  <a:srgbClr val="000000"/>
                </a:solidFill>
                <a:latin typeface="Century Schoolbook" pitchFamily="18" charset="0"/>
                <a:cs typeface="Lucida Sans Unicode" pitchFamily="34" charset="0"/>
              </a:rPr>
              <a:t/>
            </a:r>
            <a:br>
              <a:rPr lang="ru-RU" sz="2000" dirty="0" smtClean="0">
                <a:solidFill>
                  <a:srgbClr val="000000"/>
                </a:solidFill>
                <a:latin typeface="Century Schoolbook" pitchFamily="18" charset="0"/>
                <a:cs typeface="Lucida Sans Unicode" pitchFamily="34" charset="0"/>
              </a:rPr>
            </a:br>
            <a:r>
              <a:rPr lang="ru-RU" sz="3200" b="1" dirty="0" smtClean="0">
                <a:solidFill>
                  <a:srgbClr val="000000"/>
                </a:solidFill>
                <a:latin typeface="Century Schoolbook" pitchFamily="18" charset="0"/>
                <a:cs typeface="Lucida Sans Unicode" pitchFamily="34" charset="0"/>
              </a:rPr>
              <a:t>Тревожность – </a:t>
            </a:r>
            <a:br>
              <a:rPr lang="ru-RU" sz="3200" b="1" dirty="0" smtClean="0">
                <a:solidFill>
                  <a:srgbClr val="000000"/>
                </a:solidFill>
                <a:latin typeface="Century Schoolbook" pitchFamily="18" charset="0"/>
                <a:cs typeface="Lucida Sans Unicode" pitchFamily="34" charset="0"/>
              </a:rPr>
            </a:br>
            <a:r>
              <a:rPr lang="ru-RU" sz="3200" b="1" dirty="0" smtClean="0">
                <a:solidFill>
                  <a:srgbClr val="000000"/>
                </a:solidFill>
                <a:latin typeface="Century Schoolbook" pitchFamily="18" charset="0"/>
                <a:cs typeface="Lucida Sans Unicode" pitchFamily="34" charset="0"/>
              </a:rPr>
              <a:t>это</a:t>
            </a:r>
            <a:r>
              <a:rPr lang="ru-RU" sz="2000" b="1" dirty="0" smtClean="0">
                <a:solidFill>
                  <a:srgbClr val="000000"/>
                </a:solidFill>
                <a:latin typeface="Century Schoolbook" pitchFamily="18" charset="0"/>
                <a:cs typeface="Lucida Sans Unicode" pitchFamily="34" charset="0"/>
              </a:rPr>
              <a:t/>
            </a:r>
            <a:br>
              <a:rPr lang="ru-RU" sz="2000" b="1" dirty="0" smtClean="0">
                <a:solidFill>
                  <a:srgbClr val="000000"/>
                </a:solidFill>
                <a:latin typeface="Century Schoolbook" pitchFamily="18" charset="0"/>
                <a:cs typeface="Lucida Sans Unicode" pitchFamily="34" charset="0"/>
              </a:rPr>
            </a:br>
            <a:r>
              <a:rPr lang="ru-RU" sz="2400" b="1" dirty="0" smtClean="0">
                <a:solidFill>
                  <a:srgbClr val="000000"/>
                </a:solidFill>
                <a:latin typeface="Century Schoolbook" pitchFamily="18" charset="0"/>
                <a:cs typeface="Lucida Sans Unicode" pitchFamily="34" charset="0"/>
              </a:rPr>
              <a:t>состояние человека, которое характеризуется повышенной склонностью к переживаниям, опасениям и беспокойству, имеющему отрицательную эмоциональную окраску.</a:t>
            </a:r>
            <a:r>
              <a:rPr lang="ru-RU" dirty="0" smtClean="0">
                <a:solidFill>
                  <a:srgbClr val="000000"/>
                </a:solidFill>
                <a:latin typeface="Century Schoolbook" pitchFamily="18" charset="0"/>
                <a:cs typeface="Lucida Sans Unicode" pitchFamily="34" charset="0"/>
              </a:rPr>
              <a:t/>
            </a:r>
            <a:br>
              <a:rPr lang="ru-RU" dirty="0" smtClean="0">
                <a:solidFill>
                  <a:srgbClr val="000000"/>
                </a:solidFill>
                <a:latin typeface="Century Schoolbook" pitchFamily="18" charset="0"/>
                <a:cs typeface="Lucida Sans Unicode" pitchFamily="34" charset="0"/>
              </a:rPr>
            </a:b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Заголовок 1"/>
          <p:cNvSpPr>
            <a:spLocks noGrp="1"/>
          </p:cNvSpPr>
          <p:nvPr>
            <p:ph type="title"/>
          </p:nvPr>
        </p:nvSpPr>
        <p:spPr>
          <a:xfrm>
            <a:off x="683568" y="320040"/>
            <a:ext cx="7012632" cy="156632"/>
          </a:xfrm>
        </p:spPr>
        <p:txBody>
          <a:bodyPr>
            <a:normAutofit fontScale="90000"/>
          </a:bodyPr>
          <a:lstStyle/>
          <a:p>
            <a:endParaRPr lang="ru-RU" dirty="0" smtClean="0"/>
          </a:p>
        </p:txBody>
      </p:sp>
      <p:pic>
        <p:nvPicPr>
          <p:cNvPr id="10" name="Содержимое 9"/>
          <p:cNvPicPr>
            <a:picLocks noGrp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682625" y="554038"/>
            <a:ext cx="7785100" cy="556101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428625" y="0"/>
            <a:ext cx="7599759" cy="544982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just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b="1" dirty="0">
              <a:solidFill>
                <a:srgbClr val="000000"/>
              </a:solidFill>
              <a:latin typeface="Century Schoolbook" pitchFamily="18" charset="0"/>
              <a:cs typeface="Lucida Sans Unicode" pitchFamily="34" charset="0"/>
            </a:endParaRPr>
          </a:p>
          <a:p>
            <a:pPr algn="just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b="1" dirty="0">
              <a:solidFill>
                <a:srgbClr val="000000"/>
              </a:solidFill>
              <a:latin typeface="Century Schoolbook" pitchFamily="18" charset="0"/>
              <a:cs typeface="Lucida Sans Unicode" pitchFamily="34" charset="0"/>
            </a:endParaRPr>
          </a:p>
          <a:p>
            <a:pPr algn="just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b="1" dirty="0">
              <a:solidFill>
                <a:srgbClr val="000000"/>
              </a:solidFill>
              <a:latin typeface="Century Schoolbook" pitchFamily="18" charset="0"/>
              <a:cs typeface="Lucida Sans Unicode" pitchFamily="34" charset="0"/>
            </a:endParaRPr>
          </a:p>
          <a:p>
            <a:pPr marL="457200" indent="-457200" algn="just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b="1" dirty="0" smtClean="0"/>
              <a:t>1. Открытая </a:t>
            </a:r>
            <a:r>
              <a:rPr lang="ru-RU" b="1" dirty="0"/>
              <a:t>тревожность- </a:t>
            </a:r>
            <a:r>
              <a:rPr lang="ru-RU" dirty="0"/>
              <a:t>сознательно переживаемая и проявляемая в поведении и деятельности в виде состояния </a:t>
            </a:r>
            <a:r>
              <a:rPr lang="ru-RU" dirty="0" smtClean="0"/>
              <a:t>тревоги</a:t>
            </a:r>
          </a:p>
          <a:p>
            <a:pPr marL="457200" indent="-457200" algn="just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b="1" dirty="0"/>
          </a:p>
          <a:p>
            <a:pPr algn="just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b="1" dirty="0">
                <a:solidFill>
                  <a:srgbClr val="000000"/>
                </a:solidFill>
                <a:latin typeface="Century Schoolbook" pitchFamily="18" charset="0"/>
                <a:cs typeface="Lucida Sans Unicode" pitchFamily="34" charset="0"/>
              </a:rPr>
              <a:t>2. Скрытая тревожность: </a:t>
            </a:r>
          </a:p>
          <a:p>
            <a:pPr algn="just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b="1" dirty="0">
                <a:solidFill>
                  <a:srgbClr val="000000"/>
                </a:solidFill>
                <a:latin typeface="Century Schoolbook" pitchFamily="18" charset="0"/>
                <a:cs typeface="Lucida Sans Unicode" pitchFamily="34" charset="0"/>
              </a:rPr>
              <a:t>-</a:t>
            </a:r>
            <a:r>
              <a:rPr lang="ru-RU" dirty="0">
                <a:solidFill>
                  <a:srgbClr val="000000"/>
                </a:solidFill>
                <a:latin typeface="Century Schoolbook" pitchFamily="18" charset="0"/>
                <a:cs typeface="Lucida Sans Unicode" pitchFamily="34" charset="0"/>
              </a:rPr>
              <a:t>теребление волос; </a:t>
            </a:r>
          </a:p>
          <a:p>
            <a:pPr algn="just">
              <a:buFontTx/>
              <a:buChar char="-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dirty="0">
                <a:solidFill>
                  <a:srgbClr val="000000"/>
                </a:solidFill>
                <a:latin typeface="Century Schoolbook" pitchFamily="18" charset="0"/>
                <a:cs typeface="Lucida Sans Unicode" pitchFamily="34" charset="0"/>
              </a:rPr>
              <a:t>постукивание пальцами по столу;</a:t>
            </a:r>
          </a:p>
          <a:p>
            <a:pPr algn="just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dirty="0">
                <a:solidFill>
                  <a:srgbClr val="000000"/>
                </a:solidFill>
                <a:latin typeface="Century Schoolbook" pitchFamily="18" charset="0"/>
                <a:cs typeface="Lucida Sans Unicode" pitchFamily="34" charset="0"/>
              </a:rPr>
              <a:t>-неадекватное спокойствие;</a:t>
            </a:r>
          </a:p>
          <a:p>
            <a:pPr algn="just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dirty="0">
                <a:solidFill>
                  <a:srgbClr val="000000"/>
                </a:solidFill>
                <a:latin typeface="Century Schoolbook" pitchFamily="18" charset="0"/>
                <a:cs typeface="Lucida Sans Unicode" pitchFamily="34" charset="0"/>
              </a:rPr>
              <a:t>- уход от ситуации</a:t>
            </a:r>
            <a:r>
              <a:rPr lang="ru-RU" dirty="0" smtClean="0">
                <a:solidFill>
                  <a:srgbClr val="000000"/>
                </a:solidFill>
                <a:latin typeface="Century Schoolbook" pitchFamily="18" charset="0"/>
                <a:cs typeface="Lucida Sans Unicode" pitchFamily="34" charset="0"/>
              </a:rPr>
              <a:t>.</a:t>
            </a:r>
            <a:endParaRPr lang="ru-RU" dirty="0">
              <a:solidFill>
                <a:srgbClr val="000000"/>
              </a:solidFill>
              <a:latin typeface="Century Schoolbook" pitchFamily="18" charset="0"/>
              <a:cs typeface="Lucida Sans Unicode" pitchFamily="34" charset="0"/>
            </a:endParaRPr>
          </a:p>
          <a:p>
            <a:pPr algn="just">
              <a:lnSpc>
                <a:spcPct val="15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sz="2000" dirty="0">
              <a:solidFill>
                <a:srgbClr val="000000"/>
              </a:solidFill>
              <a:latin typeface="Century Schoolbook" pitchFamily="18" charset="0"/>
              <a:ea typeface="MS Gothic"/>
              <a:cs typeface="MS Gothic"/>
            </a:endParaRPr>
          </a:p>
          <a:p>
            <a:pPr algn="just" hangingPunct="0">
              <a:lnSpc>
                <a:spcPct val="15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sz="2000" dirty="0">
              <a:solidFill>
                <a:srgbClr val="000000"/>
              </a:solidFill>
              <a:latin typeface="Century Schoolbook" pitchFamily="18" charset="0"/>
              <a:ea typeface="MS Gothic"/>
              <a:cs typeface="MS Gothic"/>
            </a:endParaRPr>
          </a:p>
        </p:txBody>
      </p:sp>
      <p:sp>
        <p:nvSpPr>
          <p:cNvPr id="16392" name="AutoShape 8" descr="Картинки по запросу тревожность ребенка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394" name="AutoShape 10" descr="Картинки по запросу тревожность ребенка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6396" name="Picture 12" descr="Картинки по запросу тревожность и ее виды схема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27984" y="4149080"/>
            <a:ext cx="3391644" cy="2232248"/>
          </a:xfrm>
          <a:prstGeom prst="rect">
            <a:avLst/>
          </a:prstGeom>
          <a:noFill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 additive="repl">
                                        <p:cTn id="7" dur="1000"/>
                                        <p:tgtEl>
                                          <p:spTgt spid="15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3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3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1536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1536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1536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1536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1536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1536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1536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1536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1536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2000" fill="hold"/>
                                        <p:tgtEl>
                                          <p:spTgt spid="1536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Формы тревожности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714375" y="2000250"/>
            <a:ext cx="7743825" cy="4095750"/>
          </a:xfrm>
        </p:spPr>
        <p:txBody>
          <a:bodyPr/>
          <a:lstStyle/>
          <a:p>
            <a:r>
              <a:rPr lang="ru-RU" smtClean="0"/>
              <a:t>Личностная</a:t>
            </a:r>
          </a:p>
          <a:p>
            <a:r>
              <a:rPr lang="ru-RU" smtClean="0"/>
              <a:t>Ситуативная</a:t>
            </a:r>
          </a:p>
          <a:p>
            <a:r>
              <a:rPr lang="ru-RU" smtClean="0"/>
              <a:t>Школьная</a:t>
            </a:r>
          </a:p>
          <a:p>
            <a:endParaRPr lang="ru-RU" smtClean="0"/>
          </a:p>
        </p:txBody>
      </p:sp>
      <p:pic>
        <p:nvPicPr>
          <p:cNvPr id="14338" name="Picture 2" descr="Картинки по запросу тревожность ребенка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6056" y="2780928"/>
            <a:ext cx="3240360" cy="28083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 smtClean="0"/>
              <a:t>Факторы, повышающие школьную тревожность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00063" y="2071688"/>
            <a:ext cx="7958137" cy="402431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1600" b="1" dirty="0" smtClean="0">
                <a:solidFill>
                  <a:srgbClr val="000000"/>
                </a:solidFill>
                <a:latin typeface="Century Schoolbook" pitchFamily="18" charset="0"/>
                <a:cs typeface="Lucida Sans Unicode" pitchFamily="34" charset="0"/>
              </a:rPr>
              <a:t> </a:t>
            </a:r>
            <a:r>
              <a:rPr lang="ru-RU" sz="1800" b="1" dirty="0" smtClean="0">
                <a:solidFill>
                  <a:srgbClr val="000000"/>
                </a:solidFill>
                <a:latin typeface="Century Schoolbook" pitchFamily="18" charset="0"/>
                <a:cs typeface="Lucida Sans Unicode" pitchFamily="34" charset="0"/>
              </a:rPr>
              <a:t>учебные перегрузки;</a:t>
            </a:r>
          </a:p>
          <a:p>
            <a:pPr hangingPunct="0">
              <a:lnSpc>
                <a:spcPct val="15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1800" b="1" dirty="0" smtClean="0">
                <a:solidFill>
                  <a:srgbClr val="000000"/>
                </a:solidFill>
                <a:latin typeface="Century Schoolbook" pitchFamily="18" charset="0"/>
                <a:cs typeface="Lucida Sans Unicode" pitchFamily="34" charset="0"/>
              </a:rPr>
              <a:t> неспособность учащегося справиться со школьной программой;</a:t>
            </a:r>
          </a:p>
          <a:p>
            <a:pPr hangingPunct="0">
              <a:lnSpc>
                <a:spcPct val="15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1800" b="1" dirty="0" smtClean="0">
                <a:solidFill>
                  <a:srgbClr val="000000"/>
                </a:solidFill>
                <a:latin typeface="Century Schoolbook" pitchFamily="18" charset="0"/>
                <a:cs typeface="Lucida Sans Unicode" pitchFamily="34" charset="0"/>
              </a:rPr>
              <a:t> неадекватные ожидания со стороны родителей;</a:t>
            </a:r>
          </a:p>
          <a:p>
            <a:pPr hangingPunct="0">
              <a:lnSpc>
                <a:spcPct val="15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1800" b="1" dirty="0" smtClean="0">
                <a:solidFill>
                  <a:srgbClr val="000000"/>
                </a:solidFill>
                <a:latin typeface="Century Schoolbook" pitchFamily="18" charset="0"/>
                <a:cs typeface="Lucida Sans Unicode" pitchFamily="34" charset="0"/>
              </a:rPr>
              <a:t> неблагоприятные отношения с педагогами;</a:t>
            </a:r>
          </a:p>
          <a:p>
            <a:pPr hangingPunct="0">
              <a:lnSpc>
                <a:spcPct val="15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1800" b="1" dirty="0" smtClean="0">
                <a:solidFill>
                  <a:srgbClr val="000000"/>
                </a:solidFill>
                <a:latin typeface="Century Schoolbook" pitchFamily="18" charset="0"/>
                <a:cs typeface="Lucida Sans Unicode" pitchFamily="34" charset="0"/>
              </a:rPr>
              <a:t>регулярно повторяющиеся оценочно-экзаменационные ситуации;</a:t>
            </a:r>
          </a:p>
          <a:p>
            <a:pPr algn="just" hangingPunct="0">
              <a:lnSpc>
                <a:spcPct val="15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1800" b="1" dirty="0" smtClean="0">
                <a:solidFill>
                  <a:srgbClr val="000000"/>
                </a:solidFill>
                <a:latin typeface="Century Schoolbook" pitchFamily="18" charset="0"/>
                <a:cs typeface="Lucida Sans Unicode" pitchFamily="34" charset="0"/>
              </a:rPr>
              <a:t> смена школьного коллектива и или неприятие детским коллективом.</a:t>
            </a:r>
          </a:p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Заголовок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883296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/>
              <a:t>Типы тревожных детей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</p:txBody>
      </p:sp>
      <p:sp>
        <p:nvSpPr>
          <p:cNvPr id="23554" name="Текст 3"/>
          <p:cNvSpPr>
            <a:spLocks noGrp="1"/>
          </p:cNvSpPr>
          <p:nvPr>
            <p:ph type="body" sz="half" idx="2"/>
          </p:nvPr>
        </p:nvSpPr>
        <p:spPr>
          <a:xfrm>
            <a:off x="714375" y="1357313"/>
            <a:ext cx="7743825" cy="4738687"/>
          </a:xfrm>
        </p:spPr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Невротики</a:t>
            </a:r>
          </a:p>
          <a:p>
            <a:r>
              <a:rPr lang="ru-RU" dirty="0" smtClean="0"/>
              <a:t>Расторможенные</a:t>
            </a:r>
          </a:p>
          <a:p>
            <a:r>
              <a:rPr lang="ru-RU" dirty="0" smtClean="0"/>
              <a:t>Застенчивые</a:t>
            </a:r>
          </a:p>
          <a:p>
            <a:r>
              <a:rPr lang="ru-RU" dirty="0" smtClean="0"/>
              <a:t>Замкнутые </a:t>
            </a:r>
          </a:p>
          <a:p>
            <a:endParaRPr lang="ru-RU" dirty="0" smtClean="0"/>
          </a:p>
          <a:p>
            <a:pPr>
              <a:buFontTx/>
              <a:buNone/>
            </a:pPr>
            <a:endParaRPr lang="ru-RU" dirty="0" smtClean="0"/>
          </a:p>
        </p:txBody>
      </p:sp>
      <p:pic>
        <p:nvPicPr>
          <p:cNvPr id="2355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6016" y="3789040"/>
            <a:ext cx="3380234" cy="23498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Заголовок 1"/>
          <p:cNvSpPr>
            <a:spLocks noGrp="1"/>
          </p:cNvSpPr>
          <p:nvPr>
            <p:ph type="title"/>
          </p:nvPr>
        </p:nvSpPr>
        <p:spPr>
          <a:xfrm>
            <a:off x="4139952" y="836712"/>
            <a:ext cx="4318248" cy="144016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Проявления       школьной тревожности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9552" y="2636912"/>
            <a:ext cx="7560840" cy="3168352"/>
          </a:xfrm>
        </p:spPr>
        <p:txBody>
          <a:bodyPr>
            <a:normAutofit/>
          </a:bodyPr>
          <a:lstStyle/>
          <a:p>
            <a:r>
              <a:rPr lang="ru-RU" sz="2000" dirty="0" smtClean="0"/>
              <a:t>Пассивность на уроках, скованность при ответах, смущение при малейшем замечании со стороны учителя;</a:t>
            </a:r>
          </a:p>
          <a:p>
            <a:r>
              <a:rPr lang="ru-RU" sz="2000" dirty="0" smtClean="0"/>
              <a:t>на перемене  не может найти себе занятие, любит находиться среди детей, не вступая, однако, в тесные контакты с ними;</a:t>
            </a:r>
          </a:p>
          <a:p>
            <a:r>
              <a:rPr lang="ru-RU" sz="2000" dirty="0" smtClean="0"/>
              <a:t>снижение сопротивляемости соматическим заболеваниям;</a:t>
            </a:r>
          </a:p>
          <a:p>
            <a:r>
              <a:rPr lang="ru-RU" sz="2000" dirty="0" smtClean="0"/>
              <a:t>рассеянность, или снижение концентрации внимания на уроках;</a:t>
            </a:r>
          </a:p>
          <a:p>
            <a:r>
              <a:rPr lang="ru-RU" sz="2000" dirty="0" err="1" smtClean="0"/>
              <a:t>излищняя</a:t>
            </a:r>
            <a:r>
              <a:rPr lang="ru-RU" sz="2000" dirty="0" smtClean="0"/>
              <a:t> старательность при выполнении задания </a:t>
            </a:r>
          </a:p>
        </p:txBody>
      </p:sp>
      <p:pic>
        <p:nvPicPr>
          <p:cNvPr id="5" name="Picture 2" descr="Картинки по запросу стеснительность ребенка у доски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476672"/>
            <a:ext cx="3096344" cy="178836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Заголовок 1"/>
          <p:cNvSpPr>
            <a:spLocks noGrp="1"/>
          </p:cNvSpPr>
          <p:nvPr>
            <p:ph type="title"/>
          </p:nvPr>
        </p:nvSpPr>
        <p:spPr>
          <a:xfrm>
            <a:off x="642938" y="285750"/>
            <a:ext cx="7772400" cy="694978"/>
          </a:xfrm>
        </p:spPr>
        <p:txBody>
          <a:bodyPr/>
          <a:lstStyle/>
          <a:p>
            <a:r>
              <a:rPr lang="ru-RU" dirty="0" smtClean="0"/>
              <a:t>Признаки тревожных детей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85750" y="1214438"/>
            <a:ext cx="8572500" cy="5357812"/>
          </a:xfrm>
        </p:spPr>
        <p:txBody>
          <a:bodyPr/>
          <a:lstStyle/>
          <a:p>
            <a:r>
              <a:rPr lang="ru-RU" sz="2000" dirty="0" smtClean="0"/>
              <a:t>После  болезни ребенок не хочет идти в школу </a:t>
            </a:r>
          </a:p>
          <a:p>
            <a:r>
              <a:rPr lang="ru-RU" sz="2000" dirty="0" smtClean="0"/>
              <a:t>Ребенок по несколько раз перечитывает одни и те же </a:t>
            </a:r>
          </a:p>
          <a:p>
            <a:pPr>
              <a:buFontTx/>
              <a:buNone/>
            </a:pPr>
            <a:r>
              <a:rPr lang="ru-RU" sz="2000" dirty="0" smtClean="0"/>
              <a:t>     книги, смотрит одни и те же фильмы, мультфильмы, </a:t>
            </a:r>
          </a:p>
          <a:p>
            <a:pPr>
              <a:buFontTx/>
              <a:buNone/>
            </a:pPr>
            <a:r>
              <a:rPr lang="ru-RU" sz="2000" dirty="0" smtClean="0"/>
              <a:t>     отказываясь от всего нового. </a:t>
            </a:r>
          </a:p>
          <a:p>
            <a:r>
              <a:rPr lang="ru-RU" sz="2000" dirty="0" smtClean="0"/>
              <a:t>Ребенок стремится поддерживать идеальный порядок, </a:t>
            </a:r>
          </a:p>
          <a:p>
            <a:pPr>
              <a:buFontTx/>
              <a:buNone/>
            </a:pPr>
            <a:r>
              <a:rPr lang="ru-RU" sz="2000" dirty="0" smtClean="0"/>
              <a:t>     например, с маниакальным упорством раскладывает ручки в пенале в определенной последовательности</a:t>
            </a:r>
          </a:p>
          <a:p>
            <a:r>
              <a:rPr lang="ru-RU" sz="2000" dirty="0" smtClean="0"/>
              <a:t>Ребенок сильно нервничает во время контрольных, на уроках постоянно переспрашивает, требует подробного объяснения. </a:t>
            </a:r>
          </a:p>
          <a:p>
            <a:r>
              <a:rPr lang="ru-RU" sz="2000" dirty="0" smtClean="0"/>
              <a:t>Быстро устает, утомляется, тяжело переключиться на другую деятельность. </a:t>
            </a:r>
          </a:p>
          <a:p>
            <a:r>
              <a:rPr lang="ru-RU" sz="2000" dirty="0" smtClean="0"/>
              <a:t>Если не удается сразу выполнить задание, такой ребенок отказывается от дальнейшего выполнения. </a:t>
            </a:r>
          </a:p>
          <a:p>
            <a:r>
              <a:rPr lang="ru-RU" sz="2000" dirty="0" smtClean="0"/>
              <a:t>Склонен винить себя во всех неприятностях, случающихся с близкими. </a:t>
            </a:r>
          </a:p>
          <a:p>
            <a:endParaRPr lang="ru-RU" sz="1600" dirty="0" smtClean="0"/>
          </a:p>
          <a:p>
            <a:endParaRPr lang="ru-RU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280</TotalTime>
  <Words>417</Words>
  <Application>Microsoft Office PowerPoint</Application>
  <PresentationFormat>Экран (4:3)</PresentationFormat>
  <Paragraphs>67</Paragraphs>
  <Slides>13</Slides>
  <Notes>6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Изящная</vt:lpstr>
      <vt:lpstr>      </vt:lpstr>
      <vt:lpstr>                        Тревожность –  это состояние человека, которое характеризуется повышенной склонностью к переживаниям, опасениям и беспокойству, имеющему отрицательную эмоциональную окраску. </vt:lpstr>
      <vt:lpstr>Презентация PowerPoint</vt:lpstr>
      <vt:lpstr>Презентация PowerPoint</vt:lpstr>
      <vt:lpstr>Формы тревожности</vt:lpstr>
      <vt:lpstr>Факторы, повышающие школьную тревожность</vt:lpstr>
      <vt:lpstr>   Типы тревожных детей  </vt:lpstr>
      <vt:lpstr>   Проявления       школьной тревожности</vt:lpstr>
      <vt:lpstr>Признаки тревожных детей</vt:lpstr>
      <vt:lpstr>Презентация PowerPoint</vt:lpstr>
      <vt:lpstr>Презентация PowerPoint</vt:lpstr>
      <vt:lpstr>Презентация PowerPoint</vt:lpstr>
      <vt:lpstr>Спасибо за внимание!</vt:lpstr>
    </vt:vector>
  </TitlesOfParts>
  <Company>МБОУ СОШ №5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Школьная тревожность</dc:title>
  <dc:creator>Психолог</dc:creator>
  <cp:lastModifiedBy>Компьютер</cp:lastModifiedBy>
  <cp:revision>33</cp:revision>
  <dcterms:created xsi:type="dcterms:W3CDTF">2012-10-23T07:22:51Z</dcterms:created>
  <dcterms:modified xsi:type="dcterms:W3CDTF">2019-11-09T10:09:23Z</dcterms:modified>
</cp:coreProperties>
</file>