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15"/>
  </p:notesMasterIdLst>
  <p:sldIdLst>
    <p:sldId id="256" r:id="rId2"/>
    <p:sldId id="257" r:id="rId3"/>
    <p:sldId id="264" r:id="rId4"/>
    <p:sldId id="260" r:id="rId5"/>
    <p:sldId id="258" r:id="rId6"/>
    <p:sldId id="265" r:id="rId7"/>
    <p:sldId id="259" r:id="rId8"/>
    <p:sldId id="266" r:id="rId9"/>
    <p:sldId id="267" r:id="rId10"/>
    <p:sldId id="262" r:id="rId11"/>
    <p:sldId id="263" r:id="rId12"/>
    <p:sldId id="261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1032" y="-3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6AEFB74-6245-4D21-B8E0-95450B1FD834}" type="datetimeFigureOut">
              <a:rPr lang="ru-RU"/>
              <a:pPr>
                <a:defRPr/>
              </a:pPr>
              <a:t>09.11.2019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5974F9A-55D9-40BF-AE9A-4CC4CEB0F0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039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74F9A-55D9-40BF-AE9A-4CC4CEB0F054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AEA84-C73F-4884-A922-DCA4CC5949B5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3A806D4-122E-4BD9-9FC5-61AE95A3C0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78889F-1F88-4F3F-A90B-3C42F51E1D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945A43D-F703-4179-917A-6845CFE0B1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noProof="0" dirty="0" smtClean="0"/>
              <a:t>Вставка клипа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E60EE-7680-4BE7-8EF6-A6BBB9E0D4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9016A-1F8A-47BB-A559-8C305A350B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16E66DBC-6D8A-4421-BC2E-81C5A86F50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CE13A0-5926-4FAD-8F91-88039846EF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B27300-2B0A-4CDB-8E8A-657B229843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18C8DE-FE41-40D7-B5B5-60E8F09513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06D4D0-2CAA-4234-BAF1-649B313A60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4A8601-0E1B-4B05-9856-472110E7B0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5F2E55-EF3E-49F5-B890-A69CE32B86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4AE7FEE-455E-4E9B-B1EB-7ABA4F68A9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3988" cy="56102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0"/>
            <a:ext cx="36004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59632" y="2996952"/>
            <a:ext cx="55446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Тревожность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9458" name="Picture 2" descr="Картинки по запросу ситуация успеха ребен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1196752"/>
            <a:ext cx="2857500" cy="2009776"/>
          </a:xfrm>
          <a:prstGeom prst="rect">
            <a:avLst/>
          </a:prstGeom>
          <a:noFill/>
        </p:spPr>
      </p:pic>
      <p:pic>
        <p:nvPicPr>
          <p:cNvPr id="19460" name="Picture 4" descr="Похожее изображени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9" y="4365104"/>
            <a:ext cx="5688632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539750" y="539750"/>
            <a:ext cx="7559675" cy="13050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КАК </a:t>
            </a:r>
            <a: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БОРОТЬСЯ </a:t>
            </a:r>
          </a:p>
          <a:p>
            <a:pPr algn="ctr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СО </a:t>
            </a:r>
            <a:r>
              <a:rPr lang="ru-RU" sz="2000" b="1" dirty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ШКОЛЬНОЙ ТРЕВОЖНОСТЬЮ?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Главное</a:t>
            </a:r>
            <a:r>
              <a:rPr lang="ru-RU" sz="2800" dirty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, что должны сделать взрослые </a:t>
            </a:r>
            <a:r>
              <a:rPr lang="ru-RU" sz="2800" dirty="0" smtClean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- </a:t>
            </a:r>
            <a:r>
              <a:rPr lang="ru-RU" sz="2800" dirty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это </a:t>
            </a:r>
            <a:r>
              <a:rPr lang="ru-RU" sz="2800" dirty="0" smtClean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создать для ребенка ситуацию успеха</a:t>
            </a:r>
            <a:r>
              <a:rPr lang="ru-RU" sz="2800" dirty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.</a:t>
            </a:r>
          </a:p>
          <a:p>
            <a:pPr algn="ctr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000" dirty="0">
              <a:solidFill>
                <a:srgbClr val="000000"/>
              </a:solidFill>
              <a:latin typeface="Century Schoolbook" pitchFamily="18" charset="0"/>
              <a:ea typeface="MS Gothic"/>
              <a:cs typeface="MS Gothic"/>
            </a:endParaRPr>
          </a:p>
        </p:txBody>
      </p:sp>
      <p:pic>
        <p:nvPicPr>
          <p:cNvPr id="8194" name="Picture 2" descr="Картинки по запросу ситуация успеха ребен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92896"/>
            <a:ext cx="5976664" cy="414793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043608" y="332656"/>
            <a:ext cx="7055817" cy="58157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1" dirty="0" smtClean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Как справиться </a:t>
            </a:r>
            <a:r>
              <a:rPr lang="ru-RU" sz="1800" b="1" dirty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со школьной тревожностью</a:t>
            </a:r>
            <a:r>
              <a:rPr lang="ru-RU" b="1" dirty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?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solidFill>
                <a:srgbClr val="000000"/>
              </a:solidFill>
              <a:latin typeface="Century Schoolbook" pitchFamily="18" charset="0"/>
              <a:ea typeface="MS Gothic"/>
              <a:cs typeface="MS Gothic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- </a:t>
            </a:r>
            <a:r>
              <a:rPr lang="ru-RU" sz="1800" dirty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Ребёнка нужно сравнивать только с самим собой и хвалить его лишь за одно: за улучшение его собственных результатов.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dirty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 - Способствуйте повышению самооценки ребёнка, чаще хвалите его, но так, чтобы он знал, за что.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dirty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- Не предъявляйте к ребёнку завышенных требований.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dirty="0">
                <a:solidFill>
                  <a:srgbClr val="000000"/>
                </a:solidFill>
                <a:latin typeface="Century Schoolbook" pitchFamily="18" charset="0"/>
                <a:ea typeface="MS Gothic"/>
                <a:cs typeface="MS Gothic"/>
              </a:rPr>
              <a:t>- Демонстрируйте образцы уверенного поведения, будьте во всём примером ребёнку.</a:t>
            </a:r>
            <a:endParaRPr lang="ru-RU" sz="1800" b="1" dirty="0">
              <a:solidFill>
                <a:srgbClr val="000000"/>
              </a:solidFill>
              <a:latin typeface="Century Schoolbook" pitchFamily="18" charset="0"/>
              <a:ea typeface="MS Gothic"/>
              <a:cs typeface="MS Gothic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dirty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 - Старайтесь делать ребенку меньше замечаний.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dirty="0">
                <a:solidFill>
                  <a:srgbClr val="000000"/>
                </a:solidFill>
                <a:cs typeface="Lucida Sans Unicode" pitchFamily="34" charset="0"/>
              </a:rPr>
              <a:t> - Используйте наказание лишь в крайних случаях.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dirty="0">
                <a:solidFill>
                  <a:srgbClr val="000000"/>
                </a:solidFill>
                <a:cs typeface="Lucida Sans Unicode" pitchFamily="34" charset="0"/>
              </a:rPr>
              <a:t> - Не унижайте ребенка, наказывая его.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dirty="0">
                <a:solidFill>
                  <a:srgbClr val="000000"/>
                </a:solidFill>
                <a:cs typeface="Lucida Sans Unicode" pitchFamily="34" charset="0"/>
              </a:rPr>
              <a:t> - Общаясь с ребенком, не подрывайте авторитет других значимых взрослых людей. </a:t>
            </a:r>
          </a:p>
        </p:txBody>
      </p:sp>
      <p:pic>
        <p:nvPicPr>
          <p:cNvPr id="6146" name="Picture 2" descr="Картинки по запросу успешный ребен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293096"/>
            <a:ext cx="3888432" cy="233164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500" y="571500"/>
            <a:ext cx="7888288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 hangingPunct="0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>
              <a:solidFill>
                <a:srgbClr val="000000"/>
              </a:solidFill>
              <a:latin typeface="Century Schoolbook" pitchFamily="18" charset="0"/>
              <a:ea typeface="MS Gothic"/>
              <a:cs typeface="MS Gothic"/>
            </a:endParaRPr>
          </a:p>
        </p:txBody>
      </p:sp>
      <p:sp>
        <p:nvSpPr>
          <p:cNvPr id="30722" name="Текст 5"/>
          <p:cNvSpPr>
            <a:spLocks noGrp="1"/>
          </p:cNvSpPr>
          <p:nvPr>
            <p:ph type="body" sz="half" idx="2"/>
          </p:nvPr>
        </p:nvSpPr>
        <p:spPr>
          <a:xfrm>
            <a:off x="899592" y="980728"/>
            <a:ext cx="7672387" cy="5167312"/>
          </a:xfrm>
          <a:solidFill>
            <a:schemeClr val="bg1"/>
          </a:solidFill>
        </p:spPr>
        <p:txBody>
          <a:bodyPr/>
          <a:lstStyle/>
          <a:p>
            <a:r>
              <a:rPr lang="ru-RU" i="1" dirty="0" smtClean="0"/>
              <a:t>Любите своего ребенка и относитесь ко всему, что происходит с ним с терпением!</a:t>
            </a:r>
          </a:p>
          <a:p>
            <a:r>
              <a:rPr lang="ru-RU" i="1" dirty="0" smtClean="0"/>
              <a:t>И у Вас все получится!</a:t>
            </a:r>
          </a:p>
        </p:txBody>
      </p:sp>
      <p:pic>
        <p:nvPicPr>
          <p:cNvPr id="4098" name="Picture 2" descr="Картинки по запросу успешный ребен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420888"/>
            <a:ext cx="3888432" cy="3247629"/>
          </a:xfrm>
          <a:prstGeom prst="rect">
            <a:avLst/>
          </a:prstGeom>
          <a:noFill/>
        </p:spPr>
      </p:pic>
      <p:pic>
        <p:nvPicPr>
          <p:cNvPr id="4100" name="Picture 4" descr="Похожее изображени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996952"/>
            <a:ext cx="3744416" cy="328954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 additive="repl">
                                        <p:cTn id="7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77724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198568" cy="5699720"/>
          </a:xfrm>
          <a:noFill/>
        </p:spPr>
        <p:txBody>
          <a:bodyPr>
            <a:normAutofit fontScale="90000"/>
          </a:bodyPr>
          <a:lstStyle/>
          <a:p>
            <a:pPr algn="ctr" hangingPunct="0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Тревожность – </a:t>
            </a:r>
            <a:br>
              <a:rPr lang="ru-RU" sz="32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это</a:t>
            </a:r>
            <a: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состояние человека, которое характеризуется повышенной склонностью к переживаниям, опасениям и беспокойству, имеющему отрицательную эмоциональную окраску.</a:t>
            </a:r>
            <a:r>
              <a:rPr lang="ru-RU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683568" y="320040"/>
            <a:ext cx="7012632" cy="156632"/>
          </a:xfrm>
        </p:spPr>
        <p:txBody>
          <a:bodyPr>
            <a:normAutofit fontScale="90000"/>
          </a:bodyPr>
          <a:lstStyle/>
          <a:p>
            <a:endParaRPr lang="ru-RU" dirty="0" smtClean="0"/>
          </a:p>
        </p:txBody>
      </p:sp>
      <p:pic>
        <p:nvPicPr>
          <p:cNvPr id="10" name="Содержимое 9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2625" y="554038"/>
            <a:ext cx="7785100" cy="55610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8625" y="0"/>
            <a:ext cx="7599759" cy="54498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  <a:latin typeface="Century Schoolbook" pitchFamily="18" charset="0"/>
              <a:cs typeface="Lucida Sans Unicode" pitchFamily="34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  <a:latin typeface="Century Schoolbook" pitchFamily="18" charset="0"/>
              <a:cs typeface="Lucida Sans Unicode" pitchFamily="34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  <a:latin typeface="Century Schoolbook" pitchFamily="18" charset="0"/>
              <a:cs typeface="Lucida Sans Unicode" pitchFamily="34" charset="0"/>
            </a:endParaRPr>
          </a:p>
          <a:p>
            <a:pPr marL="457200" indent="-457200"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/>
              <a:t>1. Открытая </a:t>
            </a:r>
            <a:r>
              <a:rPr lang="ru-RU" b="1" dirty="0"/>
              <a:t>тревожность- </a:t>
            </a:r>
            <a:r>
              <a:rPr lang="ru-RU" dirty="0"/>
              <a:t>сознательно переживаемая и проявляемая в поведении и деятельности в виде состояния </a:t>
            </a:r>
            <a:r>
              <a:rPr lang="ru-RU" dirty="0" smtClean="0"/>
              <a:t>тревоги</a:t>
            </a:r>
          </a:p>
          <a:p>
            <a:pPr marL="457200" indent="-457200"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/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2. Скрытая тревожность: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-</a:t>
            </a:r>
            <a:r>
              <a:rPr lang="ru-RU" dirty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теребление волос; </a:t>
            </a:r>
          </a:p>
          <a:p>
            <a:pPr algn="just"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постукивание пальцами по столу;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-неадекватное спокойствие;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- уход от ситуации</a:t>
            </a:r>
            <a:r>
              <a:rPr lang="ru-RU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.</a:t>
            </a:r>
            <a:endParaRPr lang="ru-RU" dirty="0">
              <a:solidFill>
                <a:srgbClr val="000000"/>
              </a:solidFill>
              <a:latin typeface="Century Schoolbook" pitchFamily="18" charset="0"/>
              <a:cs typeface="Lucida Sans Unicode" pitchFamily="34" charset="0"/>
            </a:endParaRPr>
          </a:p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solidFill>
                <a:srgbClr val="000000"/>
              </a:solidFill>
              <a:latin typeface="Century Schoolbook" pitchFamily="18" charset="0"/>
              <a:ea typeface="MS Gothic"/>
              <a:cs typeface="MS Gothic"/>
            </a:endParaRPr>
          </a:p>
          <a:p>
            <a:pPr algn="just" hangingPunct="0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solidFill>
                <a:srgbClr val="000000"/>
              </a:solidFill>
              <a:latin typeface="Century Schoolbook" pitchFamily="18" charset="0"/>
              <a:ea typeface="MS Gothic"/>
              <a:cs typeface="MS Gothic"/>
            </a:endParaRPr>
          </a:p>
        </p:txBody>
      </p:sp>
      <p:sp>
        <p:nvSpPr>
          <p:cNvPr id="16392" name="AutoShape 8" descr="Картинки по запросу тревожность ребе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Картинки по запросу тревожность ребе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6" name="Picture 12" descr="Картинки по запросу тревожность и ее виды схем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149080"/>
            <a:ext cx="3391644" cy="223224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 additive="repl">
                                        <p:cTn id="7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3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53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Формы тревожности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75" y="2000250"/>
            <a:ext cx="7743825" cy="4095750"/>
          </a:xfrm>
        </p:spPr>
        <p:txBody>
          <a:bodyPr/>
          <a:lstStyle/>
          <a:p>
            <a:r>
              <a:rPr lang="ru-RU" smtClean="0"/>
              <a:t>Личностная</a:t>
            </a:r>
          </a:p>
          <a:p>
            <a:r>
              <a:rPr lang="ru-RU" smtClean="0"/>
              <a:t>Ситуативная</a:t>
            </a:r>
          </a:p>
          <a:p>
            <a:r>
              <a:rPr lang="ru-RU" smtClean="0"/>
              <a:t>Школьная</a:t>
            </a:r>
          </a:p>
          <a:p>
            <a:endParaRPr lang="ru-RU" smtClean="0"/>
          </a:p>
        </p:txBody>
      </p:sp>
      <p:pic>
        <p:nvPicPr>
          <p:cNvPr id="14338" name="Picture 2" descr="Картинки по запросу тревожность ребен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780928"/>
            <a:ext cx="3240360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Факторы, повышающие школьную тревожность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63" y="2071688"/>
            <a:ext cx="7958137" cy="40243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учебные перегрузки;</a:t>
            </a:r>
          </a:p>
          <a:p>
            <a:pPr hangingPunct="0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 неспособность учащегося справиться со школьной программой;</a:t>
            </a:r>
          </a:p>
          <a:p>
            <a:pPr hangingPunct="0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 неадекватные ожидания со стороны родителей;</a:t>
            </a:r>
          </a:p>
          <a:p>
            <a:pPr hangingPunct="0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 неблагоприятные отношения с педагогами;</a:t>
            </a:r>
          </a:p>
          <a:p>
            <a:pPr hangingPunct="0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регулярно повторяющиеся оценочно-экзаменационные ситуации;</a:t>
            </a:r>
          </a:p>
          <a:p>
            <a:pPr algn="just" hangingPunct="0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1" dirty="0" smtClean="0">
                <a:solidFill>
                  <a:srgbClr val="000000"/>
                </a:solidFill>
                <a:latin typeface="Century Schoolbook" pitchFamily="18" charset="0"/>
                <a:cs typeface="Lucida Sans Unicode" pitchFamily="34" charset="0"/>
              </a:rPr>
              <a:t> смена школьного коллектива и или неприятие детским коллективом.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8832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Типы тревожных детей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3554" name="Текст 3"/>
          <p:cNvSpPr>
            <a:spLocks noGrp="1"/>
          </p:cNvSpPr>
          <p:nvPr>
            <p:ph type="body" sz="half" idx="2"/>
          </p:nvPr>
        </p:nvSpPr>
        <p:spPr>
          <a:xfrm>
            <a:off x="714375" y="1357313"/>
            <a:ext cx="7743825" cy="473868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Невротики</a:t>
            </a:r>
          </a:p>
          <a:p>
            <a:r>
              <a:rPr lang="ru-RU" dirty="0" smtClean="0"/>
              <a:t>Расторможенные</a:t>
            </a:r>
          </a:p>
          <a:p>
            <a:r>
              <a:rPr lang="ru-RU" dirty="0" smtClean="0"/>
              <a:t>Застенчивые</a:t>
            </a:r>
          </a:p>
          <a:p>
            <a:r>
              <a:rPr lang="ru-RU" dirty="0" smtClean="0"/>
              <a:t>Замкнутые </a:t>
            </a:r>
          </a:p>
          <a:p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789040"/>
            <a:ext cx="3380234" cy="234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139952" y="836712"/>
            <a:ext cx="4318248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Проявления       школьной тревожности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2636912"/>
            <a:ext cx="7560840" cy="316835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Пассивность на уроках, скованность при ответах, смущение при малейшем замечании со стороны учителя;</a:t>
            </a:r>
          </a:p>
          <a:p>
            <a:r>
              <a:rPr lang="ru-RU" sz="2000" dirty="0" smtClean="0"/>
              <a:t>на перемене  не может найти себе занятие, любит находиться среди детей, не вступая, однако, в тесные контакты с ними;</a:t>
            </a:r>
          </a:p>
          <a:p>
            <a:r>
              <a:rPr lang="ru-RU" sz="2000" dirty="0" smtClean="0"/>
              <a:t>снижение сопротивляемости соматическим заболеваниям;</a:t>
            </a:r>
          </a:p>
          <a:p>
            <a:r>
              <a:rPr lang="ru-RU" sz="2000" dirty="0" smtClean="0"/>
              <a:t>рассеянность, или снижение концентрации внимания на уроках;</a:t>
            </a:r>
          </a:p>
          <a:p>
            <a:r>
              <a:rPr lang="ru-RU" sz="2000" dirty="0" err="1" smtClean="0"/>
              <a:t>излищняя</a:t>
            </a:r>
            <a:r>
              <a:rPr lang="ru-RU" sz="2000" dirty="0" smtClean="0"/>
              <a:t> старательность при выполнении задания </a:t>
            </a:r>
          </a:p>
        </p:txBody>
      </p:sp>
      <p:pic>
        <p:nvPicPr>
          <p:cNvPr id="5" name="Picture 2" descr="Картинки по запросу стеснительность ребенка у дос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3096344" cy="1788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7772400" cy="694978"/>
          </a:xfrm>
        </p:spPr>
        <p:txBody>
          <a:bodyPr/>
          <a:lstStyle/>
          <a:p>
            <a:r>
              <a:rPr lang="ru-RU" dirty="0" smtClean="0"/>
              <a:t>Признаки тревожных детей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50" y="1214438"/>
            <a:ext cx="8572500" cy="5357812"/>
          </a:xfrm>
        </p:spPr>
        <p:txBody>
          <a:bodyPr/>
          <a:lstStyle/>
          <a:p>
            <a:r>
              <a:rPr lang="ru-RU" sz="2000" dirty="0" smtClean="0"/>
              <a:t>После  болезни ребенок не хочет идти в школу </a:t>
            </a:r>
          </a:p>
          <a:p>
            <a:r>
              <a:rPr lang="ru-RU" sz="2000" dirty="0" smtClean="0"/>
              <a:t>Ребенок по несколько раз перечитывает одни и те же </a:t>
            </a:r>
          </a:p>
          <a:p>
            <a:pPr>
              <a:buFontTx/>
              <a:buNone/>
            </a:pPr>
            <a:r>
              <a:rPr lang="ru-RU" sz="2000" dirty="0" smtClean="0"/>
              <a:t>     книги, смотрит одни и те же фильмы, мультфильмы, </a:t>
            </a:r>
          </a:p>
          <a:p>
            <a:pPr>
              <a:buFontTx/>
              <a:buNone/>
            </a:pPr>
            <a:r>
              <a:rPr lang="ru-RU" sz="2000" dirty="0" smtClean="0"/>
              <a:t>     отказываясь от всего нового. </a:t>
            </a:r>
          </a:p>
          <a:p>
            <a:r>
              <a:rPr lang="ru-RU" sz="2000" dirty="0" smtClean="0"/>
              <a:t>Ребенок стремится поддерживать идеальный порядок, </a:t>
            </a:r>
          </a:p>
          <a:p>
            <a:pPr>
              <a:buFontTx/>
              <a:buNone/>
            </a:pPr>
            <a:r>
              <a:rPr lang="ru-RU" sz="2000" dirty="0" smtClean="0"/>
              <a:t>     например, с маниакальным упорством раскладывает ручки в пенале в определенной последовательности</a:t>
            </a:r>
          </a:p>
          <a:p>
            <a:r>
              <a:rPr lang="ru-RU" sz="2000" dirty="0" smtClean="0"/>
              <a:t>Ребенок сильно нервничает во время контрольных, на уроках постоянно переспрашивает, требует подробного объяснения. </a:t>
            </a:r>
          </a:p>
          <a:p>
            <a:r>
              <a:rPr lang="ru-RU" sz="2000" dirty="0" smtClean="0"/>
              <a:t>Быстро устает, утомляется, тяжело переключиться на другую деятельность. </a:t>
            </a:r>
          </a:p>
          <a:p>
            <a:r>
              <a:rPr lang="ru-RU" sz="2000" dirty="0" smtClean="0"/>
              <a:t>Если не удается сразу выполнить задание, такой ребенок отказывается от дальнейшего выполнения. </a:t>
            </a:r>
          </a:p>
          <a:p>
            <a:r>
              <a:rPr lang="ru-RU" sz="2000" dirty="0" smtClean="0"/>
              <a:t>Склонен винить себя во всех неприятностях, случающихся с близкими. </a:t>
            </a:r>
          </a:p>
          <a:p>
            <a:endParaRPr lang="ru-RU" sz="1600" dirty="0" smtClean="0"/>
          </a:p>
          <a:p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417</Words>
  <Application>Microsoft Office PowerPoint</Application>
  <PresentationFormat>Экран (4:3)</PresentationFormat>
  <Paragraphs>67</Paragraphs>
  <Slides>13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      </vt:lpstr>
      <vt:lpstr>                        Тревожность –  это состояние человека, которое характеризуется повышенной склонностью к переживаниям, опасениям и беспокойству, имеющему отрицательную эмоциональную окраску. </vt:lpstr>
      <vt:lpstr>Презентация PowerPoint</vt:lpstr>
      <vt:lpstr>Презентация PowerPoint</vt:lpstr>
      <vt:lpstr>Формы тревожности</vt:lpstr>
      <vt:lpstr>Факторы, повышающие школьную тревожность</vt:lpstr>
      <vt:lpstr>   Типы тревожных детей  </vt:lpstr>
      <vt:lpstr>   Проявления       школьной тревожности</vt:lpstr>
      <vt:lpstr>Признаки тревожных детей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МБОУ СОШ №5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тревожность</dc:title>
  <dc:creator>Психолог</dc:creator>
  <cp:lastModifiedBy>Компьютер</cp:lastModifiedBy>
  <cp:revision>33</cp:revision>
  <dcterms:created xsi:type="dcterms:W3CDTF">2012-10-23T07:22:51Z</dcterms:created>
  <dcterms:modified xsi:type="dcterms:W3CDTF">2019-11-09T10:09:23Z</dcterms:modified>
</cp:coreProperties>
</file>